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1192B-4D26-468C-A77E-4D2A619C3887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BA69F-4E6C-487D-90CC-E1BD32418C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070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Εδώ θέλω να μπούνε και ένα-δύο ακόμα κυκλάκια. Το ένα θέλω σίγουρα να αφορά την «απόδειξη» της ορθότητας του κώδικά μας.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BA69F-4E6C-487D-90CC-E1BD32418C59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2933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15425-9465-4191-989A-5BEAAFC56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18293-ED3B-499E-A441-B597AEDF9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09B9A-C548-4BE3-AE87-AC902D113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79F30-5BEE-44C1-8FBD-5987E2FFCF80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ECB73-2A07-40DA-9FEF-13A372E9F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04E59-3825-49BE-98E5-15ACA033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B22B-9420-4CA0-BCF8-7E5D1EF10C0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22269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881AC-89A0-4688-A955-C32FB54C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0C100-AF4C-41AC-933A-542D9E12F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77A3C-B21D-4584-92DF-B1E663F20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79F30-5BEE-44C1-8FBD-5987E2FFCF80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5ADBB-1EE9-4D37-ABA5-6EF65ECD6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F633D-D62B-415E-A5BF-4B1FB982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B22B-9420-4CA0-BCF8-7E5D1EF10C0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538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B95920-FD95-4B0C-8BE3-140EDF347D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8FB3F-23F4-4E00-A786-99B4B5847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1AF31-B068-49CA-8313-39F9FE30C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79F30-5BEE-44C1-8FBD-5987E2FFCF80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2FFC3-CEFC-4047-9EED-D9DCEA551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BAAD-08D3-4CC6-8ECF-42B2338D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B22B-9420-4CA0-BCF8-7E5D1EF10C0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049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1A75-64FD-4A0E-9464-B46E3ACB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8B250-3347-4BFC-8BEB-2C445522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0C73B-C0B8-44D9-B0CB-A2FFBE3FF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79F30-5BEE-44C1-8FBD-5987E2FFCF80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D25C7-7150-44B2-B7AA-1D4305279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D0716-620F-4800-A88D-9A1EFEBE0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B22B-9420-4CA0-BCF8-7E5D1EF10C0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5529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D410-8F1B-4A8F-B6E2-95E9BEA68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DDD65-2A21-42FD-B7DC-7D4998C94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4F478-CDD2-46FD-A86E-76C098E37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79F30-5BEE-44C1-8FBD-5987E2FFCF80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23C37-9E11-4A79-A9B9-C6DEC11E8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832C0-F06C-491E-A7AF-2313E921F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B22B-9420-4CA0-BCF8-7E5D1EF10C0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05802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BBF7-6B1C-4070-AD5E-EF9DE516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AD682-325E-4FEA-A40F-4B17F79CE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6FBCB-61B7-4C05-964A-F698248D3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7E648-FCB8-4399-AE58-40400794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79F30-5BEE-44C1-8FBD-5987E2FFCF80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174FF-333B-4CAF-8D68-4F64D146E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404051-8D24-44AB-9D55-10878B6B4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B22B-9420-4CA0-BCF8-7E5D1EF10C0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06568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AF17-3A73-4428-811F-37E18680C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833D1-08B7-41A3-84BA-49A7B5CA7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85B08-DBCF-4D38-8DC4-1842FD86F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43D523-A790-4AB6-B96D-0E0C14AABA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6636B1-1731-49C1-9ED3-2EFBBDC14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3DDBB5-86FF-404B-96E5-1E5299B1E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79F30-5BEE-44C1-8FBD-5987E2FFCF80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F9346-74B9-45CD-B938-64E8BF94A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3DFE5F-50DA-4B36-BA04-8C293736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B22B-9420-4CA0-BCF8-7E5D1EF10C0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4505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74BA7-7547-487A-94B5-74CBE6076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6FCF2A-4A30-4184-BC6E-0D8F3AAD2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79F30-5BEE-44C1-8FBD-5987E2FFCF80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9731B7-FD86-4040-BFD9-EAB46206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FCF64-16E0-4102-8802-D3DFDD1E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B22B-9420-4CA0-BCF8-7E5D1EF10C0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351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7DCB8F-DEA9-4CEB-9443-843BCA08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79F30-5BEE-44C1-8FBD-5987E2FFCF80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74CE3B-0197-47FD-8488-28EA92A12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BA3DF-2A5D-474D-8574-72311F06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B22B-9420-4CA0-BCF8-7E5D1EF10C0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9345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73BA-7C7C-4DA2-B9C8-D64E94282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2AA12-1120-498E-8B20-2A63120C3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173C6-541F-4FE4-82AD-E7F4A3D35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BF11A-8B45-46C5-BC8E-A432B5D6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79F30-5BEE-44C1-8FBD-5987E2FFCF80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99C23-29E9-48F3-B8D7-A8B0213E8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20725-5780-4CA4-95EE-60C95EACE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B22B-9420-4CA0-BCF8-7E5D1EF10C0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344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95229-09F1-41A7-AE61-30517A06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1D1C80-7C1C-44CB-9101-7F087AA2FE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AB0C3-298D-4C51-A7D9-7ACCFB2CA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3AF65-4050-4F95-B308-FDDEBB8C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79F30-5BEE-44C1-8FBD-5987E2FFCF80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A01C6-F000-498E-B52B-B361C2268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EDC47-5C60-44FB-88FB-6388742E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B22B-9420-4CA0-BCF8-7E5D1EF10C0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2173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56681B-C2B6-4977-841E-B63861C5C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E088C-E680-4B0D-BD8D-2508687A5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E83AB-4918-4680-8E70-F68856EEC1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79F30-5BEE-44C1-8FBD-5987E2FFCF80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9B4D7-D14D-43C8-A065-068F6957F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266A0-814D-4BD2-89D7-9A3D0C5C4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1B22B-9420-4CA0-BCF8-7E5D1EF10C0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72385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gi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iliodis/Illuminat3D---Nasa-Space-Apps-Challenge" TargetMode="Externa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DB857C-1431-454F-B146-5411C7252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730F2E-A730-4499-945E-1B1EB0E91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ILLUMINAT</a:t>
            </a:r>
            <a:r>
              <a:rPr lang="en-US" sz="6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3D</a:t>
            </a:r>
            <a:endParaRPr lang="el-GR" sz="6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03C30A-E2F3-451D-9002-33A5B311B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NASA’S SPACE APPS CHALLENGE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2021|THESSALONIKI</a:t>
            </a:r>
            <a:endParaRPr lang="el-GR" sz="20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BB15877E-67FC-46F8-B25B-B40A01FF0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0" y="3433850"/>
            <a:ext cx="3053918" cy="305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B984787-0B30-4817-B2D9-4A4B165E6773}"/>
              </a:ext>
            </a:extLst>
          </p:cNvPr>
          <p:cNvGrpSpPr/>
          <p:nvPr/>
        </p:nvGrpSpPr>
        <p:grpSpPr>
          <a:xfrm>
            <a:off x="736846" y="642399"/>
            <a:ext cx="2524828" cy="783990"/>
            <a:chOff x="736846" y="642399"/>
            <a:chExt cx="2524828" cy="7839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53C325-FBC3-422E-9751-141B326ED74C}"/>
                </a:ext>
              </a:extLst>
            </p:cNvPr>
            <p:cNvSpPr txBox="1"/>
            <p:nvPr/>
          </p:nvSpPr>
          <p:spPr>
            <a:xfrm>
              <a:off x="736846" y="656948"/>
              <a:ext cx="17989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gency FB" panose="020B0503020202020204" pitchFamily="34" charset="0"/>
                </a:rPr>
                <a:t>The </a:t>
              </a:r>
              <a:r>
                <a:rPr lang="en-US" sz="4400" dirty="0">
                  <a:solidFill>
                    <a:srgbClr val="00B050"/>
                  </a:solidFill>
                  <a:latin typeface="Agency FB" panose="020B0503020202020204" pitchFamily="34" charset="0"/>
                </a:rPr>
                <a:t>Plots</a:t>
              </a:r>
              <a:endParaRPr lang="el-GR" sz="4400" dirty="0">
                <a:solidFill>
                  <a:srgbClr val="00B050"/>
                </a:solidFill>
              </a:endParaRPr>
            </a:p>
          </p:txBody>
        </p:sp>
        <p:pic>
          <p:nvPicPr>
            <p:cNvPr id="4" name="Graphic 3" descr="Scatterplot with solid fill">
              <a:extLst>
                <a:ext uri="{FF2B5EF4-FFF2-40B4-BE49-F238E27FC236}">
                  <a16:creationId xmlns:a16="http://schemas.microsoft.com/office/drawing/2014/main" id="{52B6D7CD-7167-403D-90A3-ABA65BBEB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35810" y="642399"/>
              <a:ext cx="725864" cy="72586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DB5C5F5-BF01-468F-80C8-9859AA0A788C}"/>
              </a:ext>
            </a:extLst>
          </p:cNvPr>
          <p:cNvSpPr txBox="1"/>
          <p:nvPr/>
        </p:nvSpPr>
        <p:spPr>
          <a:xfrm>
            <a:off x="4682715" y="435976"/>
            <a:ext cx="1146928" cy="83099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 anchor="ctr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</a:rPr>
              <a:t>Cube</a:t>
            </a:r>
            <a:endParaRPr lang="el-GR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738C1A0-E4D1-44D6-80BD-8897C0D2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04" y="3207856"/>
            <a:ext cx="4714875" cy="340042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59125EF-6612-421A-8E1F-AEC115BC2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30" y="3207856"/>
            <a:ext cx="4714875" cy="3400425"/>
          </a:xfrm>
          <a:prstGeom prst="rect">
            <a:avLst/>
          </a:prstGeom>
        </p:spPr>
      </p:pic>
      <p:pic>
        <p:nvPicPr>
          <p:cNvPr id="11" name="Picture 10" descr="A picture containing floor, indoor, tiled, tile&#10;&#10;Description automatically generated">
            <a:extLst>
              <a:ext uri="{FF2B5EF4-FFF2-40B4-BE49-F238E27FC236}">
                <a16:creationId xmlns:a16="http://schemas.microsoft.com/office/drawing/2014/main" id="{CC6A320B-EECA-4295-B626-20C793C60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568" y="282395"/>
            <a:ext cx="2923816" cy="217173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BBD197D-02C0-4A61-A373-016652946859}"/>
              </a:ext>
            </a:extLst>
          </p:cNvPr>
          <p:cNvGrpSpPr/>
          <p:nvPr/>
        </p:nvGrpSpPr>
        <p:grpSpPr>
          <a:xfrm>
            <a:off x="723769" y="1614561"/>
            <a:ext cx="2923816" cy="1493498"/>
            <a:chOff x="1809946" y="4769963"/>
            <a:chExt cx="3487918" cy="187777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90467-8D0C-4E3E-861D-A01AEEE33AD3}"/>
                </a:ext>
              </a:extLst>
            </p:cNvPr>
            <p:cNvSpPr/>
            <p:nvPr/>
          </p:nvSpPr>
          <p:spPr>
            <a:xfrm>
              <a:off x="1809946" y="4769963"/>
              <a:ext cx="3487918" cy="180051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26B88D-4A87-4629-8EDA-101FD8FFB413}"/>
                </a:ext>
              </a:extLst>
            </p:cNvPr>
            <p:cNvSpPr txBox="1"/>
            <p:nvPr/>
          </p:nvSpPr>
          <p:spPr>
            <a:xfrm>
              <a:off x="1942760" y="4945081"/>
              <a:ext cx="3101419" cy="1702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B050"/>
                  </a:solidFill>
                </a:rPr>
                <a:t>Parameters: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No initial rotation, Rotation axis: z, Albedo: 1, Source-Earth angle: 90 deg, Frames: 360.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l-GR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0EFCB9-8353-49C2-9E4D-F67F8318E776}"/>
              </a:ext>
            </a:extLst>
          </p:cNvPr>
          <p:cNvGrpSpPr/>
          <p:nvPr/>
        </p:nvGrpSpPr>
        <p:grpSpPr>
          <a:xfrm>
            <a:off x="5256179" y="1426389"/>
            <a:ext cx="3061122" cy="1841086"/>
            <a:chOff x="1809946" y="4769963"/>
            <a:chExt cx="3487918" cy="197120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D82153E-7F44-407D-B479-9E641CAE4AE4}"/>
                </a:ext>
              </a:extLst>
            </p:cNvPr>
            <p:cNvSpPr/>
            <p:nvPr/>
          </p:nvSpPr>
          <p:spPr>
            <a:xfrm>
              <a:off x="1809946" y="4769963"/>
              <a:ext cx="3487918" cy="180051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345DE6-B0FA-492B-BE42-A45D2E4A4CFC}"/>
                </a:ext>
              </a:extLst>
            </p:cNvPr>
            <p:cNvSpPr txBox="1"/>
            <p:nvPr/>
          </p:nvSpPr>
          <p:spPr>
            <a:xfrm>
              <a:off x="2144222" y="5027618"/>
              <a:ext cx="2899955" cy="17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B050"/>
                  </a:solidFill>
                </a:rPr>
                <a:t>Parameters: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Initial rotation: random, Rotation axis: random, Albedo: 1, Source-Earth angle: 90 deg, Frames:</a:t>
              </a:r>
              <a:r>
                <a:rPr lang="el-G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360.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l-GR" dirty="0"/>
            </a:p>
          </p:txBody>
        </p:sp>
      </p:grpSp>
    </p:spTree>
    <p:extLst>
      <p:ext uri="{BB962C8B-B14F-4D97-AF65-F5344CB8AC3E}">
        <p14:creationId xmlns:p14="http://schemas.microsoft.com/office/powerpoint/2010/main" val="4016710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EA7BFB0-2664-40F6-B677-3DCEF1E7C1C6}"/>
              </a:ext>
            </a:extLst>
          </p:cNvPr>
          <p:cNvGrpSpPr/>
          <p:nvPr/>
        </p:nvGrpSpPr>
        <p:grpSpPr>
          <a:xfrm>
            <a:off x="736845" y="584462"/>
            <a:ext cx="5055141" cy="841927"/>
            <a:chOff x="736845" y="584462"/>
            <a:chExt cx="5055141" cy="84192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F13D1F9-53E0-4B91-9151-172CAC3432B9}"/>
                </a:ext>
              </a:extLst>
            </p:cNvPr>
            <p:cNvSpPr txBox="1"/>
            <p:nvPr/>
          </p:nvSpPr>
          <p:spPr>
            <a:xfrm>
              <a:off x="736845" y="656948"/>
              <a:ext cx="441018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gency FB" panose="020B0503020202020204" pitchFamily="34" charset="0"/>
                </a:rPr>
                <a:t>Thoughts for the </a:t>
              </a:r>
              <a:r>
                <a:rPr lang="en-US" sz="4400" dirty="0">
                  <a:solidFill>
                    <a:srgbClr val="7030A0"/>
                  </a:solidFill>
                  <a:latin typeface="Agency FB" panose="020B0503020202020204" pitchFamily="34" charset="0"/>
                </a:rPr>
                <a:t>Future</a:t>
              </a:r>
              <a:endParaRPr lang="el-GR" sz="4400" dirty="0">
                <a:solidFill>
                  <a:srgbClr val="7030A0"/>
                </a:solidFill>
              </a:endParaRPr>
            </a:p>
          </p:txBody>
        </p:sp>
        <p:pic>
          <p:nvPicPr>
            <p:cNvPr id="4" name="Graphic 3" descr="Thought bubble with solid fill">
              <a:extLst>
                <a:ext uri="{FF2B5EF4-FFF2-40B4-BE49-F238E27FC236}">
                  <a16:creationId xmlns:a16="http://schemas.microsoft.com/office/drawing/2014/main" id="{07270ED9-FAEC-45D3-84E6-CDDB86492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4912" y="584462"/>
              <a:ext cx="747074" cy="74707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1E9F7E2-D888-4ABA-BC80-66ED1F4A0F68}"/>
              </a:ext>
            </a:extLst>
          </p:cNvPr>
          <p:cNvGrpSpPr/>
          <p:nvPr/>
        </p:nvGrpSpPr>
        <p:grpSpPr>
          <a:xfrm>
            <a:off x="1091124" y="1599672"/>
            <a:ext cx="2705493" cy="2507530"/>
            <a:chOff x="1574275" y="2007910"/>
            <a:chExt cx="2705493" cy="2507530"/>
          </a:xfrm>
        </p:grpSpPr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08AB4E80-7D9A-493E-BE03-B52B97A868B3}"/>
                </a:ext>
              </a:extLst>
            </p:cNvPr>
            <p:cNvSpPr/>
            <p:nvPr/>
          </p:nvSpPr>
          <p:spPr>
            <a:xfrm>
              <a:off x="1574275" y="2007910"/>
              <a:ext cx="2705493" cy="2507530"/>
            </a:xfrm>
            <a:prstGeom prst="flowChartConnector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9EF995-F9E9-44E4-921D-B8E8558AF3E9}"/>
                </a:ext>
              </a:extLst>
            </p:cNvPr>
            <p:cNvSpPr txBox="1"/>
            <p:nvPr/>
          </p:nvSpPr>
          <p:spPr>
            <a:xfrm>
              <a:off x="1574275" y="2594874"/>
              <a:ext cx="270549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More parameters will be added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i.e. the ability to analyze a black or grey body, the ability to upload more file types.</a:t>
              </a:r>
              <a:endParaRPr lang="el-G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7DD819-BCF5-4FE2-BD8A-B1C52A859B48}"/>
              </a:ext>
            </a:extLst>
          </p:cNvPr>
          <p:cNvGrpSpPr/>
          <p:nvPr/>
        </p:nvGrpSpPr>
        <p:grpSpPr>
          <a:xfrm>
            <a:off x="3511178" y="3561547"/>
            <a:ext cx="2628916" cy="2507530"/>
            <a:chOff x="1574275" y="2007910"/>
            <a:chExt cx="2705493" cy="2507530"/>
          </a:xfrm>
        </p:grpSpPr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6DB6842E-28F4-49AE-BD90-60030F345461}"/>
                </a:ext>
              </a:extLst>
            </p:cNvPr>
            <p:cNvSpPr/>
            <p:nvPr/>
          </p:nvSpPr>
          <p:spPr>
            <a:xfrm>
              <a:off x="1574275" y="2007910"/>
              <a:ext cx="2705493" cy="2507530"/>
            </a:xfrm>
            <a:prstGeom prst="flowChartConnector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1BDB19-0861-4407-A684-6DA9427D27E1}"/>
                </a:ext>
              </a:extLst>
            </p:cNvPr>
            <p:cNvSpPr txBox="1"/>
            <p:nvPr/>
          </p:nvSpPr>
          <p:spPr>
            <a:xfrm>
              <a:off x="1574275" y="2594874"/>
              <a:ext cx="27054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Upgrading the GUI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i.e. projection of the estimated time, visualization, design.</a:t>
              </a:r>
              <a:endParaRPr lang="el-G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72C9C5-CAF8-4E11-AA86-D51C265B58E9}"/>
              </a:ext>
            </a:extLst>
          </p:cNvPr>
          <p:cNvGrpSpPr/>
          <p:nvPr/>
        </p:nvGrpSpPr>
        <p:grpSpPr>
          <a:xfrm>
            <a:off x="5854656" y="1455724"/>
            <a:ext cx="2705494" cy="2507530"/>
            <a:chOff x="1574274" y="2007910"/>
            <a:chExt cx="2705494" cy="2507530"/>
          </a:xfrm>
        </p:grpSpPr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49BD634B-5683-453B-A332-74DD4A7EA7AD}"/>
                </a:ext>
              </a:extLst>
            </p:cNvPr>
            <p:cNvSpPr/>
            <p:nvPr/>
          </p:nvSpPr>
          <p:spPr>
            <a:xfrm>
              <a:off x="1574275" y="2007910"/>
              <a:ext cx="2705493" cy="2507530"/>
            </a:xfrm>
            <a:prstGeom prst="flowChartConnector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5E5FB0-3719-4B34-B303-A83E5B552A86}"/>
                </a:ext>
              </a:extLst>
            </p:cNvPr>
            <p:cNvSpPr txBox="1"/>
            <p:nvPr/>
          </p:nvSpPr>
          <p:spPr>
            <a:xfrm>
              <a:off x="1574274" y="2512558"/>
              <a:ext cx="270549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Dealing with the reverse problem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 We want to develop our app, so we are able to find the shape of an object, by analyzing its light curve.</a:t>
              </a:r>
              <a:endParaRPr lang="el-G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5E22EC-5C34-466D-854E-C96B525C4F5F}"/>
              </a:ext>
            </a:extLst>
          </p:cNvPr>
          <p:cNvGrpSpPr/>
          <p:nvPr/>
        </p:nvGrpSpPr>
        <p:grpSpPr>
          <a:xfrm>
            <a:off x="8198134" y="3561547"/>
            <a:ext cx="2562520" cy="2507530"/>
            <a:chOff x="1574275" y="2007910"/>
            <a:chExt cx="2705493" cy="2507530"/>
          </a:xfrm>
        </p:grpSpPr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A34E6703-78C8-4CE4-84D8-A53A5FD03BFB}"/>
                </a:ext>
              </a:extLst>
            </p:cNvPr>
            <p:cNvSpPr/>
            <p:nvPr/>
          </p:nvSpPr>
          <p:spPr>
            <a:xfrm>
              <a:off x="1574275" y="2007910"/>
              <a:ext cx="2705493" cy="2507530"/>
            </a:xfrm>
            <a:prstGeom prst="flowChartConnector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FD6887-0D94-4701-9155-8F312E550D01}"/>
                </a:ext>
              </a:extLst>
            </p:cNvPr>
            <p:cNvSpPr txBox="1"/>
            <p:nvPr/>
          </p:nvSpPr>
          <p:spPr>
            <a:xfrm>
              <a:off x="1574275" y="2554568"/>
              <a:ext cx="270549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Dealing with the errors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that exist due to the use of the shapely library, i.e. contact a specialist, use a different library.</a:t>
              </a:r>
              <a:endParaRPr lang="el-G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461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DB857C-1431-454F-B146-5411C7252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730F2E-A730-4499-945E-1B1EB0E91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290" y="1385738"/>
            <a:ext cx="4326903" cy="106910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ILLUMINAT</a:t>
            </a:r>
            <a:r>
              <a:rPr lang="en-US" sz="7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3D</a:t>
            </a:r>
            <a:endParaRPr lang="el-GR" sz="7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03C30A-E2F3-451D-9002-33A5B311B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NASA’S SPACE APPS CHALLENGE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2021|THESSALONIKI</a:t>
            </a:r>
            <a:endParaRPr lang="el-GR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BB15877E-67FC-46F8-B25B-B40A01FF0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0" y="3433850"/>
            <a:ext cx="3053918" cy="305391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C2331C1-7B10-4C6B-8DAE-3B7C25B4AAFF}"/>
              </a:ext>
            </a:extLst>
          </p:cNvPr>
          <p:cNvSpPr txBox="1">
            <a:spLocks/>
          </p:cNvSpPr>
          <p:nvPr/>
        </p:nvSpPr>
        <p:spPr>
          <a:xfrm>
            <a:off x="7782910" y="3230297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THANK YOU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FOR YOUR ATTENTION!</a:t>
            </a:r>
            <a:endParaRPr lang="el-GR" sz="5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0972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68F7B7-7335-4298-87A2-9291C0A744B4}"/>
              </a:ext>
            </a:extLst>
          </p:cNvPr>
          <p:cNvSpPr txBox="1"/>
          <p:nvPr/>
        </p:nvSpPr>
        <p:spPr>
          <a:xfrm>
            <a:off x="1871153" y="665475"/>
            <a:ext cx="1908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</a:rPr>
              <a:t>Our</a:t>
            </a:r>
            <a:r>
              <a:rPr lang="en-US" sz="4400" dirty="0">
                <a:latin typeface="Agency FB" panose="020B0503020202020204" pitchFamily="34" charset="0"/>
              </a:rPr>
              <a:t> </a:t>
            </a:r>
            <a:r>
              <a:rPr lang="en-US" sz="4400" dirty="0">
                <a:solidFill>
                  <a:srgbClr val="FFC000"/>
                </a:solidFill>
                <a:latin typeface="Agency FB" panose="020B0503020202020204" pitchFamily="34" charset="0"/>
              </a:rPr>
              <a:t>Team </a:t>
            </a:r>
            <a:endParaRPr lang="el-GR" sz="4400" dirty="0">
              <a:solidFill>
                <a:srgbClr val="FFC000"/>
              </a:solidFill>
            </a:endParaRPr>
          </a:p>
        </p:txBody>
      </p:sp>
      <p:pic>
        <p:nvPicPr>
          <p:cNvPr id="4" name="Graphic 3" descr="Cheers with solid fill">
            <a:extLst>
              <a:ext uri="{FF2B5EF4-FFF2-40B4-BE49-F238E27FC236}">
                <a16:creationId xmlns:a16="http://schemas.microsoft.com/office/drawing/2014/main" id="{0B545731-89FE-4460-8BC9-C7FD50E15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9852" y="764443"/>
            <a:ext cx="571500" cy="57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21BD6D-48F7-4E00-A403-3C0A50A76986}"/>
              </a:ext>
            </a:extLst>
          </p:cNvPr>
          <p:cNvSpPr txBox="1"/>
          <p:nvPr/>
        </p:nvSpPr>
        <p:spPr>
          <a:xfrm>
            <a:off x="7467784" y="665475"/>
            <a:ext cx="2610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  <a:latin typeface="Agency FB" panose="020B0503020202020204" pitchFamily="34" charset="0"/>
              </a:rPr>
              <a:t>The</a:t>
            </a:r>
            <a:r>
              <a:rPr lang="en-US" sz="4400" dirty="0">
                <a:latin typeface="Agency FB" panose="020B0503020202020204" pitchFamily="34" charset="0"/>
              </a:rPr>
              <a:t> </a:t>
            </a:r>
            <a:r>
              <a:rPr lang="en-US" sz="4400" dirty="0">
                <a:solidFill>
                  <a:srgbClr val="FFC000"/>
                </a:solidFill>
                <a:latin typeface="Agency FB" panose="020B0503020202020204" pitchFamily="34" charset="0"/>
              </a:rPr>
              <a:t>Challenge</a:t>
            </a:r>
            <a:endParaRPr lang="el-GR" sz="4400" dirty="0">
              <a:solidFill>
                <a:srgbClr val="FFC000"/>
              </a:solidFill>
            </a:endParaRPr>
          </a:p>
        </p:txBody>
      </p:sp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04597DD5-2EB3-4701-A630-DDE6998ED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7819" y="764443"/>
            <a:ext cx="571501" cy="571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5B2591-DC25-4C0E-B570-BD6A202AEC7D}"/>
              </a:ext>
            </a:extLst>
          </p:cNvPr>
          <p:cNvSpPr txBox="1"/>
          <p:nvPr/>
        </p:nvSpPr>
        <p:spPr>
          <a:xfrm>
            <a:off x="994298" y="2149335"/>
            <a:ext cx="44921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Maria Doli</a:t>
            </a:r>
            <a:r>
              <a:rPr lang="en-US" sz="2000" dirty="0">
                <a:solidFill>
                  <a:srgbClr val="FFC000"/>
                </a:solidFill>
              </a:rPr>
              <a:t>|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Department of Physics, AUTh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Manolis Eleftheriadis</a:t>
            </a:r>
            <a:r>
              <a:rPr lang="en-US" sz="2000" dirty="0">
                <a:solidFill>
                  <a:srgbClr val="FFC000"/>
                </a:solidFill>
              </a:rPr>
              <a:t>|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Department of Informatics, AUTh</a:t>
            </a:r>
            <a:endParaRPr lang="el-G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Dimitris Komitis</a:t>
            </a:r>
            <a:r>
              <a:rPr lang="en-US" sz="2000" dirty="0">
                <a:solidFill>
                  <a:srgbClr val="FFC000"/>
                </a:solidFill>
              </a:rPr>
              <a:t>|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Department of Physics, AUTh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Ioannis Liodis</a:t>
            </a:r>
            <a:r>
              <a:rPr lang="en-US" sz="2000" dirty="0">
                <a:solidFill>
                  <a:srgbClr val="FFC000"/>
                </a:solidFill>
              </a:rPr>
              <a:t>|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Department of Physics, AUTh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Konstadina Noula</a:t>
            </a:r>
            <a:r>
              <a:rPr lang="en-US" sz="2000" dirty="0">
                <a:solidFill>
                  <a:srgbClr val="FFC000"/>
                </a:solidFill>
              </a:rPr>
              <a:t>|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Department of Physics, AUTh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Eirini Rodiou</a:t>
            </a:r>
            <a:r>
              <a:rPr lang="en-US" sz="2000" dirty="0">
                <a:solidFill>
                  <a:srgbClr val="FFC000"/>
                </a:solidFill>
              </a:rPr>
              <a:t>|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Department of Physics</a:t>
            </a:r>
            <a:r>
              <a:rPr lang="el-G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AUTh</a:t>
            </a:r>
            <a:endParaRPr lang="el-G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608AB-1067-4AC3-AD46-78FAEAF553F5}"/>
              </a:ext>
            </a:extLst>
          </p:cNvPr>
          <p:cNvSpPr txBox="1"/>
          <p:nvPr/>
        </p:nvSpPr>
        <p:spPr>
          <a:xfrm>
            <a:off x="6933465" y="2639473"/>
            <a:ext cx="426423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cap="all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“</a:t>
            </a:r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verpass"/>
              </a:rPr>
              <a:t>From Earth, the Trojan </a:t>
            </a:r>
            <a:r>
              <a:rPr lang="en-US" sz="2000" b="0" i="0" dirty="0">
                <a:solidFill>
                  <a:srgbClr val="FFC000"/>
                </a:solidFill>
                <a:effectLst/>
                <a:latin typeface="Overpass"/>
              </a:rPr>
              <a:t>asteroids</a:t>
            </a:r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verpass"/>
              </a:rPr>
              <a:t> appear to be single points of light; their </a:t>
            </a:r>
            <a:r>
              <a:rPr lang="en-US" sz="2000" b="0" i="0" dirty="0">
                <a:solidFill>
                  <a:srgbClr val="FFC000"/>
                </a:solidFill>
                <a:effectLst/>
                <a:latin typeface="Overpass"/>
              </a:rPr>
              <a:t>light curves</a:t>
            </a:r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verpass"/>
              </a:rPr>
              <a:t>—the way their observed brightness varies with time—are one of the few clues available to scientists working to determine the </a:t>
            </a:r>
            <a:r>
              <a:rPr lang="en-US" sz="2000" b="0" i="0" dirty="0">
                <a:solidFill>
                  <a:srgbClr val="FFC000"/>
                </a:solidFill>
                <a:effectLst/>
                <a:latin typeface="Overpass"/>
              </a:rPr>
              <a:t>shapes</a:t>
            </a:r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verpass"/>
              </a:rPr>
              <a:t> of these distant bodies. Your challenge is to design a </a:t>
            </a:r>
            <a:r>
              <a:rPr lang="en-US" sz="2000" b="0" i="0" dirty="0">
                <a:solidFill>
                  <a:srgbClr val="FFC000"/>
                </a:solidFill>
                <a:effectLst/>
                <a:latin typeface="Overpass"/>
              </a:rPr>
              <a:t>tool</a:t>
            </a:r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verpass"/>
              </a:rPr>
              <a:t> that allows users to explore how the shape of an asteroid affects the appearance of its light curve.”</a:t>
            </a:r>
            <a:endParaRPr lang="en-US" sz="2000" b="1" i="0" cap="all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endParaRPr lang="el-G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6951A-93AD-442F-9589-DCED78818E78}"/>
              </a:ext>
            </a:extLst>
          </p:cNvPr>
          <p:cNvSpPr txBox="1"/>
          <p:nvPr/>
        </p:nvSpPr>
        <p:spPr>
          <a:xfrm>
            <a:off x="7321861" y="1738064"/>
            <a:ext cx="34874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</a:rPr>
              <a:t>WHEN LIGHT CURVES THROW US CURVE BALLS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25713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7F2E810-23ED-47B9-B047-BDF92AC3A2B8}"/>
              </a:ext>
            </a:extLst>
          </p:cNvPr>
          <p:cNvGrpSpPr/>
          <p:nvPr/>
        </p:nvGrpSpPr>
        <p:grpSpPr>
          <a:xfrm>
            <a:off x="736846" y="602942"/>
            <a:ext cx="2956265" cy="823447"/>
            <a:chOff x="736846" y="602942"/>
            <a:chExt cx="2956265" cy="82344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D574743-BEEE-4FFE-B0E8-9F3DBB482A0D}"/>
                </a:ext>
              </a:extLst>
            </p:cNvPr>
            <p:cNvSpPr txBox="1"/>
            <p:nvPr/>
          </p:nvSpPr>
          <p:spPr>
            <a:xfrm>
              <a:off x="736846" y="656948"/>
              <a:ext cx="24058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latin typeface="Agency FB" panose="020B0503020202020204" pitchFamily="34" charset="0"/>
                </a:rPr>
                <a:t>Our </a:t>
              </a:r>
              <a:r>
                <a:rPr lang="en-US" sz="4400" dirty="0">
                  <a:solidFill>
                    <a:srgbClr val="FFC000"/>
                  </a:solidFill>
                  <a:latin typeface="Agency FB" panose="020B0503020202020204" pitchFamily="34" charset="0"/>
                </a:rPr>
                <a:t>Solution</a:t>
              </a:r>
              <a:endParaRPr lang="el-GR" sz="4400" dirty="0">
                <a:solidFill>
                  <a:srgbClr val="FFC000"/>
                </a:solidFill>
              </a:endParaRPr>
            </a:p>
          </p:txBody>
        </p:sp>
        <p:pic>
          <p:nvPicPr>
            <p:cNvPr id="10" name="Graphic 9" descr="Person with idea with solid fill">
              <a:extLst>
                <a:ext uri="{FF2B5EF4-FFF2-40B4-BE49-F238E27FC236}">
                  <a16:creationId xmlns:a16="http://schemas.microsoft.com/office/drawing/2014/main" id="{05E45064-CAB8-4647-A8E7-25B42B8BE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19888" y="602942"/>
              <a:ext cx="673223" cy="673223"/>
            </a:xfrm>
            <a:prstGeom prst="rect">
              <a:avLst/>
            </a:prstGeom>
          </p:spPr>
        </p:pic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E152F456-1171-419F-AE45-0059DBD4D877}"/>
              </a:ext>
            </a:extLst>
          </p:cNvPr>
          <p:cNvSpPr/>
          <p:nvPr/>
        </p:nvSpPr>
        <p:spPr>
          <a:xfrm>
            <a:off x="4216893" y="2290439"/>
            <a:ext cx="3701989" cy="2219417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E4A87-9A07-4F3A-8694-FE763CAF8799}"/>
              </a:ext>
            </a:extLst>
          </p:cNvPr>
          <p:cNvSpPr txBox="1"/>
          <p:nvPr/>
        </p:nvSpPr>
        <p:spPr>
          <a:xfrm>
            <a:off x="4605291" y="2978432"/>
            <a:ext cx="2981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</a:rPr>
              <a:t>ILLUMINAT</a:t>
            </a:r>
            <a:r>
              <a:rPr lang="en-US" sz="5400" dirty="0">
                <a:solidFill>
                  <a:srgbClr val="FFC000"/>
                </a:solidFill>
                <a:latin typeface="Agency FB" panose="020B0503020202020204" pitchFamily="34" charset="0"/>
              </a:rPr>
              <a:t>3D</a:t>
            </a:r>
            <a:endParaRPr lang="el-GR" sz="5400" dirty="0">
              <a:solidFill>
                <a:srgbClr val="FFC00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B37877-CB38-4D81-A03C-FC3385B57F0A}"/>
              </a:ext>
            </a:extLst>
          </p:cNvPr>
          <p:cNvGrpSpPr/>
          <p:nvPr/>
        </p:nvGrpSpPr>
        <p:grpSpPr>
          <a:xfrm>
            <a:off x="8365726" y="1067514"/>
            <a:ext cx="1926454" cy="1910918"/>
            <a:chOff x="8220722" y="1276165"/>
            <a:chExt cx="1926454" cy="1910918"/>
          </a:xfrm>
        </p:grpSpPr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F570A806-2CA8-405B-B4BF-5F4FEED14962}"/>
                </a:ext>
              </a:extLst>
            </p:cNvPr>
            <p:cNvSpPr/>
            <p:nvPr/>
          </p:nvSpPr>
          <p:spPr>
            <a:xfrm>
              <a:off x="8220722" y="1276165"/>
              <a:ext cx="1926454" cy="1910918"/>
            </a:xfrm>
            <a:prstGeom prst="flowChartConnector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BE85A6-8EE0-44D4-BDD5-E89B3A8FB1F4}"/>
                </a:ext>
              </a:extLst>
            </p:cNvPr>
            <p:cNvSpPr txBox="1"/>
            <p:nvPr/>
          </p:nvSpPr>
          <p:spPr>
            <a:xfrm>
              <a:off x="8291743" y="1551775"/>
              <a:ext cx="178441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Innovative </a:t>
              </a:r>
              <a:r>
                <a:rPr lang="en-US" dirty="0">
                  <a:solidFill>
                    <a:srgbClr val="FFC000"/>
                  </a:solidFill>
                </a:rPr>
                <a:t>app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based on the mathematical analysis of </a:t>
              </a:r>
              <a:r>
                <a:rPr lang="en-US" dirty="0">
                  <a:solidFill>
                    <a:srgbClr val="FFC000"/>
                  </a:solidFill>
                </a:rPr>
                <a:t>3D models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endParaRPr lang="el-G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AA3B567-71EE-4903-A366-14187B27369A}"/>
              </a:ext>
            </a:extLst>
          </p:cNvPr>
          <p:cNvCxnSpPr>
            <a:cxnSpLocks/>
            <a:stCxn id="14" idx="7"/>
            <a:endCxn id="17" idx="2"/>
          </p:cNvCxnSpPr>
          <p:nvPr/>
        </p:nvCxnSpPr>
        <p:spPr>
          <a:xfrm rot="5400000" flipH="1" flipV="1">
            <a:off x="7574986" y="1824725"/>
            <a:ext cx="592492" cy="98898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B098D6-DF13-48CA-B21C-172FDF456DAB}"/>
              </a:ext>
            </a:extLst>
          </p:cNvPr>
          <p:cNvGrpSpPr/>
          <p:nvPr/>
        </p:nvGrpSpPr>
        <p:grpSpPr>
          <a:xfrm>
            <a:off x="8294705" y="4169178"/>
            <a:ext cx="1926454" cy="1910918"/>
            <a:chOff x="1709384" y="1582445"/>
            <a:chExt cx="1926454" cy="1910918"/>
          </a:xfrm>
        </p:grpSpPr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3F1BB71D-07F0-4F84-8F82-458222168801}"/>
                </a:ext>
              </a:extLst>
            </p:cNvPr>
            <p:cNvSpPr/>
            <p:nvPr/>
          </p:nvSpPr>
          <p:spPr>
            <a:xfrm>
              <a:off x="1709384" y="1582445"/>
              <a:ext cx="1926454" cy="1910918"/>
            </a:xfrm>
            <a:prstGeom prst="flowChartConnector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C82418-3EDB-44E2-81B9-BBE12A9114DB}"/>
                </a:ext>
              </a:extLst>
            </p:cNvPr>
            <p:cNvSpPr txBox="1"/>
            <p:nvPr/>
          </p:nvSpPr>
          <p:spPr>
            <a:xfrm>
              <a:off x="1709384" y="1937739"/>
              <a:ext cx="19138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Producing the </a:t>
              </a:r>
              <a:r>
                <a:rPr lang="en-US" dirty="0">
                  <a:solidFill>
                    <a:srgbClr val="FFC000"/>
                  </a:solidFill>
                </a:rPr>
                <a:t>light curves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of </a:t>
              </a:r>
              <a:r>
                <a:rPr lang="en-US" dirty="0">
                  <a:solidFill>
                    <a:srgbClr val="FFC000"/>
                  </a:solidFill>
                </a:rPr>
                <a:t>any 3D object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inserted (in stl format).</a:t>
              </a:r>
              <a:endParaRPr lang="el-G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92C7ECA-3213-4215-A464-BCCF2AE36D58}"/>
              </a:ext>
            </a:extLst>
          </p:cNvPr>
          <p:cNvGrpSpPr/>
          <p:nvPr/>
        </p:nvGrpSpPr>
        <p:grpSpPr>
          <a:xfrm>
            <a:off x="1793291" y="4169179"/>
            <a:ext cx="1926453" cy="1910918"/>
            <a:chOff x="2308193" y="4290135"/>
            <a:chExt cx="1926453" cy="1910918"/>
          </a:xfrm>
        </p:grpSpPr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CCAF4052-827E-4CC0-B819-E0D1EF875B43}"/>
                </a:ext>
              </a:extLst>
            </p:cNvPr>
            <p:cNvSpPr/>
            <p:nvPr/>
          </p:nvSpPr>
          <p:spPr>
            <a:xfrm>
              <a:off x="2308193" y="4290135"/>
              <a:ext cx="1926453" cy="1910918"/>
            </a:xfrm>
            <a:prstGeom prst="flowChartConnector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55085E-DAE3-4966-A329-9AA3F663A331}"/>
                </a:ext>
              </a:extLst>
            </p:cNvPr>
            <p:cNvSpPr txBox="1"/>
            <p:nvPr/>
          </p:nvSpPr>
          <p:spPr>
            <a:xfrm>
              <a:off x="2552328" y="4648724"/>
              <a:ext cx="1438182" cy="1193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The user can adjust </a:t>
              </a:r>
              <a:r>
                <a:rPr lang="en-US" dirty="0">
                  <a:solidFill>
                    <a:srgbClr val="FFC000"/>
                  </a:solidFill>
                </a:rPr>
                <a:t>five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different </a:t>
              </a:r>
              <a:r>
                <a:rPr lang="en-US" dirty="0">
                  <a:solidFill>
                    <a:srgbClr val="FFC000"/>
                  </a:solidFill>
                </a:rPr>
                <a:t>parameters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endParaRPr lang="el-G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0D0BCA25-A832-40D7-958B-ECFAD0DD76EC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rot="5400000" flipH="1">
            <a:off x="3749952" y="3175746"/>
            <a:ext cx="15651" cy="2002519"/>
          </a:xfrm>
          <a:prstGeom prst="curvedConnector5">
            <a:avLst>
              <a:gd name="adj1" fmla="val -1460610"/>
              <a:gd name="adj2" fmla="val 39486"/>
              <a:gd name="adj3" fmla="val 156061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F192FB50-46F8-448D-8AC6-FD699ECC8975}"/>
              </a:ext>
            </a:extLst>
          </p:cNvPr>
          <p:cNvCxnSpPr>
            <a:cxnSpLocks/>
            <a:stCxn id="14" idx="6"/>
            <a:endCxn id="24" idx="0"/>
          </p:cNvCxnSpPr>
          <p:nvPr/>
        </p:nvCxnSpPr>
        <p:spPr>
          <a:xfrm>
            <a:off x="7918882" y="3400148"/>
            <a:ext cx="1339050" cy="76903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897D912-135F-4F9B-BEF9-E32CDD50E7C1}"/>
              </a:ext>
            </a:extLst>
          </p:cNvPr>
          <p:cNvGrpSpPr/>
          <p:nvPr/>
        </p:nvGrpSpPr>
        <p:grpSpPr>
          <a:xfrm>
            <a:off x="5466761" y="782425"/>
            <a:ext cx="1297397" cy="1240548"/>
            <a:chOff x="4920793" y="5197849"/>
            <a:chExt cx="1258477" cy="1278364"/>
          </a:xfrm>
        </p:grpSpPr>
        <p:sp>
          <p:nvSpPr>
            <p:cNvPr id="3" name="Flowchart: Connector 2">
              <a:extLst>
                <a:ext uri="{FF2B5EF4-FFF2-40B4-BE49-F238E27FC236}">
                  <a16:creationId xmlns:a16="http://schemas.microsoft.com/office/drawing/2014/main" id="{00089B6B-CB81-4E28-9D16-30D170A67BF9}"/>
                </a:ext>
              </a:extLst>
            </p:cNvPr>
            <p:cNvSpPr/>
            <p:nvPr/>
          </p:nvSpPr>
          <p:spPr>
            <a:xfrm>
              <a:off x="4920793" y="5197849"/>
              <a:ext cx="1258477" cy="1278364"/>
            </a:xfrm>
            <a:prstGeom prst="flowChartConnector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1FC52E-A2E4-4CDB-9248-6467BF8A851E}"/>
                </a:ext>
              </a:extLst>
            </p:cNvPr>
            <p:cNvSpPr txBox="1"/>
            <p:nvPr/>
          </p:nvSpPr>
          <p:spPr>
            <a:xfrm>
              <a:off x="4956142" y="5513865"/>
              <a:ext cx="11877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Educative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GUI.</a:t>
              </a:r>
              <a:endParaRPr lang="el-G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87053E-DF8E-4289-AE1B-A7D4E5B53923}"/>
              </a:ext>
            </a:extLst>
          </p:cNvPr>
          <p:cNvCxnSpPr>
            <a:stCxn id="14" idx="0"/>
            <a:endCxn id="3" idx="4"/>
          </p:cNvCxnSpPr>
          <p:nvPr/>
        </p:nvCxnSpPr>
        <p:spPr>
          <a:xfrm flipV="1">
            <a:off x="6067888" y="2022973"/>
            <a:ext cx="47572" cy="2674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1B7EE5-0324-4942-85D7-6BFA1635C861}"/>
              </a:ext>
            </a:extLst>
          </p:cNvPr>
          <p:cNvGrpSpPr/>
          <p:nvPr/>
        </p:nvGrpSpPr>
        <p:grpSpPr>
          <a:xfrm>
            <a:off x="5025855" y="4697242"/>
            <a:ext cx="2140289" cy="2048529"/>
            <a:chOff x="4741277" y="4648767"/>
            <a:chExt cx="2140289" cy="2048529"/>
          </a:xfrm>
        </p:grpSpPr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6D892E72-F282-4C3A-96A6-500CD53AAEB8}"/>
                </a:ext>
              </a:extLst>
            </p:cNvPr>
            <p:cNvSpPr/>
            <p:nvPr/>
          </p:nvSpPr>
          <p:spPr>
            <a:xfrm>
              <a:off x="4741277" y="4648767"/>
              <a:ext cx="2140289" cy="2048529"/>
            </a:xfrm>
            <a:prstGeom prst="flowChartConnector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BD2FF6-E9F5-4B0C-AAA5-AEACFA3D6A02}"/>
                </a:ext>
              </a:extLst>
            </p:cNvPr>
            <p:cNvSpPr txBox="1"/>
            <p:nvPr/>
          </p:nvSpPr>
          <p:spPr>
            <a:xfrm>
              <a:off x="4826998" y="4935669"/>
              <a:ext cx="2054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Whitney"/>
                </a:rPr>
                <a:t>Does not require 3D representation, </a:t>
              </a:r>
              <a:r>
                <a:rPr lang="en-US" b="0" i="0" dirty="0">
                  <a:solidFill>
                    <a:srgbClr val="FFC000"/>
                  </a:solidFill>
                  <a:effectLst/>
                  <a:latin typeface="Whitney"/>
                </a:rPr>
                <a:t>no</a:t>
              </a:r>
              <a:r>
                <a:rPr lang="en-US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Whitney"/>
                </a:rPr>
                <a:t> need for </a:t>
              </a:r>
              <a:r>
                <a:rPr lang="en-US" b="0" i="0" dirty="0">
                  <a:solidFill>
                    <a:srgbClr val="FFC000"/>
                  </a:solidFill>
                  <a:effectLst/>
                  <a:latin typeface="Whitney"/>
                </a:rPr>
                <a:t>graphical processing cores</a:t>
              </a:r>
              <a:r>
                <a:rPr lang="el-GR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Whitney"/>
                </a:rPr>
                <a:t>.</a:t>
              </a:r>
              <a:endParaRPr lang="el-G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722EC7B-A9F6-4D54-8ABB-9FBE75443A3F}"/>
              </a:ext>
            </a:extLst>
          </p:cNvPr>
          <p:cNvCxnSpPr>
            <a:cxnSpLocks/>
            <a:stCxn id="14" idx="4"/>
            <a:endCxn id="11" idx="0"/>
          </p:cNvCxnSpPr>
          <p:nvPr/>
        </p:nvCxnSpPr>
        <p:spPr>
          <a:xfrm rot="16200000" flipH="1">
            <a:off x="5988251" y="4589493"/>
            <a:ext cx="187386" cy="2811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C305AF-07E1-4E04-B85F-2735F70FB0DD}"/>
              </a:ext>
            </a:extLst>
          </p:cNvPr>
          <p:cNvGrpSpPr/>
          <p:nvPr/>
        </p:nvGrpSpPr>
        <p:grpSpPr>
          <a:xfrm>
            <a:off x="1809948" y="1574138"/>
            <a:ext cx="1794365" cy="1710425"/>
            <a:chOff x="1822990" y="1881306"/>
            <a:chExt cx="1794365" cy="1710425"/>
          </a:xfrm>
        </p:grpSpPr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14CC2B8A-1AD1-49AF-B0F9-3E6CE81C60F0}"/>
                </a:ext>
              </a:extLst>
            </p:cNvPr>
            <p:cNvSpPr/>
            <p:nvPr/>
          </p:nvSpPr>
          <p:spPr>
            <a:xfrm>
              <a:off x="1822990" y="1881306"/>
              <a:ext cx="1794365" cy="1710425"/>
            </a:xfrm>
            <a:prstGeom prst="flowChartConnector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B4E357-1465-4D65-BEDD-0172CAA0B841}"/>
                </a:ext>
              </a:extLst>
            </p:cNvPr>
            <p:cNvSpPr txBox="1"/>
            <p:nvPr/>
          </p:nvSpPr>
          <p:spPr>
            <a:xfrm>
              <a:off x="1970841" y="2081788"/>
              <a:ext cx="148700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inherit"/>
                </a:rPr>
                <a:t>Intuitive approach constructed </a:t>
              </a:r>
              <a:r>
                <a:rPr lang="en-US" b="0" i="0" dirty="0">
                  <a:solidFill>
                    <a:srgbClr val="FFC000"/>
                  </a:solidFill>
                  <a:effectLst/>
                  <a:latin typeface="inherit"/>
                </a:rPr>
                <a:t>from scratch</a:t>
              </a:r>
              <a:r>
                <a:rPr lang="el-GR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inherit"/>
                </a:rPr>
                <a:t>.</a:t>
              </a:r>
              <a:endPara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nherit"/>
              </a:endParaRPr>
            </a:p>
            <a:p>
              <a:endParaRPr lang="el-GR" dirty="0"/>
            </a:p>
          </p:txBody>
        </p:sp>
      </p:grp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3E9D333-468A-40EF-A8C8-84EE2D84DFDA}"/>
              </a:ext>
            </a:extLst>
          </p:cNvPr>
          <p:cNvCxnSpPr>
            <a:stCxn id="14" idx="1"/>
            <a:endCxn id="30" idx="6"/>
          </p:cNvCxnSpPr>
          <p:nvPr/>
        </p:nvCxnSpPr>
        <p:spPr>
          <a:xfrm rot="16200000" flipV="1">
            <a:off x="4088618" y="1945046"/>
            <a:ext cx="186114" cy="1154724"/>
          </a:xfrm>
          <a:prstGeom prst="curvedConnector4">
            <a:avLst>
              <a:gd name="adj1" fmla="val 122828"/>
              <a:gd name="adj2" fmla="val 7347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685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C6A642B-2649-456D-ADBE-6F222255D3BB}"/>
              </a:ext>
            </a:extLst>
          </p:cNvPr>
          <p:cNvGrpSpPr/>
          <p:nvPr/>
        </p:nvGrpSpPr>
        <p:grpSpPr>
          <a:xfrm>
            <a:off x="736846" y="656948"/>
            <a:ext cx="4796688" cy="769441"/>
            <a:chOff x="736846" y="656948"/>
            <a:chExt cx="4796688" cy="76944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C16DA9-CAFF-4F3F-ACEE-3C27341D55BA}"/>
                </a:ext>
              </a:extLst>
            </p:cNvPr>
            <p:cNvSpPr txBox="1"/>
            <p:nvPr/>
          </p:nvSpPr>
          <p:spPr>
            <a:xfrm>
              <a:off x="736846" y="656948"/>
              <a:ext cx="40708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gency FB" panose="020B0503020202020204" pitchFamily="34" charset="0"/>
                </a:rPr>
                <a:t>Scientific </a:t>
              </a:r>
              <a:r>
                <a:rPr lang="en-US" sz="4400" dirty="0">
                  <a:solidFill>
                    <a:srgbClr val="00B0F0"/>
                  </a:solidFill>
                  <a:latin typeface="Agency FB" panose="020B0503020202020204" pitchFamily="34" charset="0"/>
                </a:rPr>
                <a:t>Background</a:t>
              </a:r>
              <a:endParaRPr lang="el-GR" sz="4400" dirty="0">
                <a:solidFill>
                  <a:srgbClr val="00B0F0"/>
                </a:solidFill>
              </a:endParaRPr>
            </a:p>
          </p:txBody>
        </p:sp>
        <p:pic>
          <p:nvPicPr>
            <p:cNvPr id="5" name="Graphic 4" descr="Remote learning science with solid fill">
              <a:extLst>
                <a:ext uri="{FF2B5EF4-FFF2-40B4-BE49-F238E27FC236}">
                  <a16:creationId xmlns:a16="http://schemas.microsoft.com/office/drawing/2014/main" id="{FE09516A-C64E-4365-AD58-EF8E09BF5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07670" y="688741"/>
              <a:ext cx="725864" cy="725864"/>
            </a:xfrm>
            <a:prstGeom prst="rect">
              <a:avLst/>
            </a:prstGeom>
          </p:spPr>
        </p:pic>
      </p:grpSp>
      <p:pic>
        <p:nvPicPr>
          <p:cNvPr id="6" name="presentation video 1">
            <a:hlinkClick r:id="" action="ppaction://media"/>
            <a:extLst>
              <a:ext uri="{FF2B5EF4-FFF2-40B4-BE49-F238E27FC236}">
                <a16:creationId xmlns:a16="http://schemas.microsoft.com/office/drawing/2014/main" id="{F61EBE54-32B5-4822-AA8F-A306C9C053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6846" y="1993661"/>
            <a:ext cx="6719756" cy="37798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B9635D-AD29-43A0-8BDA-7EADED3138CE}"/>
                  </a:ext>
                </a:extLst>
              </p:cNvPr>
              <p:cNvSpPr txBox="1"/>
              <p:nvPr/>
            </p:nvSpPr>
            <p:spPr>
              <a:xfrm>
                <a:off x="7993931" y="2767018"/>
                <a:ext cx="3930976" cy="832151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l-GR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l-GR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l-GR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𝝋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l-GR" sz="20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el-GR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  <m:sSup>
                            <m:sSupPr>
                              <m:ctrlPr>
                                <a:rPr lang="el-GR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l-GR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l-GR" sz="20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20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𝜤</m:t>
                      </m:r>
                      <m:r>
                        <a:rPr lang="el-GR" sz="20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𝜜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l-GR" sz="20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l-GR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l-GR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sSub>
                            <m:sSubPr>
                              <m:ctrlPr>
                                <a:rPr lang="el-GR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func>
                      <m:r>
                        <a:rPr lang="el-GR" sz="20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l-GR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sSub>
                            <m:sSubPr>
                              <m:ctrlPr>
                                <a:rPr lang="el-GR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𝝋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l-G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B9635D-AD29-43A0-8BDA-7EADED313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931" y="2767018"/>
                <a:ext cx="3930976" cy="8321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B11096-3B4B-4073-9C73-0F391B1B59BD}"/>
                  </a:ext>
                </a:extLst>
              </p:cNvPr>
              <p:cNvSpPr txBox="1"/>
              <p:nvPr/>
            </p:nvSpPr>
            <p:spPr>
              <a:xfrm>
                <a:off x="8851770" y="4090982"/>
                <a:ext cx="2687980" cy="784317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  <m:r>
                        <a:rPr lang="el-GR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l-GR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l-GR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l-GR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l-GR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b>
                            <m:sSubPr>
                              <m:ctrlPr>
                                <a:rPr lang="el-GR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l-GR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l-GR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𝝋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l-G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B11096-3B4B-4073-9C73-0F391B1B5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770" y="4090982"/>
                <a:ext cx="2687980" cy="7843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24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0E7EFC-DA06-4867-B026-B9760649D94C}"/>
              </a:ext>
            </a:extLst>
          </p:cNvPr>
          <p:cNvGrpSpPr/>
          <p:nvPr/>
        </p:nvGrpSpPr>
        <p:grpSpPr>
          <a:xfrm>
            <a:off x="736846" y="656948"/>
            <a:ext cx="4796688" cy="769441"/>
            <a:chOff x="736846" y="656948"/>
            <a:chExt cx="4796688" cy="76944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AFB359-E037-48D5-9855-6FE665D7B8ED}"/>
                </a:ext>
              </a:extLst>
            </p:cNvPr>
            <p:cNvSpPr txBox="1"/>
            <p:nvPr/>
          </p:nvSpPr>
          <p:spPr>
            <a:xfrm>
              <a:off x="736846" y="656948"/>
              <a:ext cx="40708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gency FB" panose="020B0503020202020204" pitchFamily="34" charset="0"/>
                </a:rPr>
                <a:t>Scientific </a:t>
              </a:r>
              <a:r>
                <a:rPr lang="en-US" sz="4400" dirty="0">
                  <a:solidFill>
                    <a:srgbClr val="00B0F0"/>
                  </a:solidFill>
                  <a:latin typeface="Agency FB" panose="020B0503020202020204" pitchFamily="34" charset="0"/>
                </a:rPr>
                <a:t>Background</a:t>
              </a:r>
              <a:endParaRPr lang="el-GR" sz="4400" dirty="0">
                <a:solidFill>
                  <a:srgbClr val="00B0F0"/>
                </a:solidFill>
              </a:endParaRPr>
            </a:p>
          </p:txBody>
        </p:sp>
        <p:pic>
          <p:nvPicPr>
            <p:cNvPr id="4" name="Graphic 3" descr="Remote learning science with solid fill">
              <a:extLst>
                <a:ext uri="{FF2B5EF4-FFF2-40B4-BE49-F238E27FC236}">
                  <a16:creationId xmlns:a16="http://schemas.microsoft.com/office/drawing/2014/main" id="{B45F0351-6A54-466B-B712-8DE0A5130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07670" y="688741"/>
              <a:ext cx="725864" cy="725864"/>
            </a:xfrm>
            <a:prstGeom prst="rect">
              <a:avLst/>
            </a:prstGeom>
          </p:spPr>
        </p:pic>
      </p:grpSp>
      <p:pic>
        <p:nvPicPr>
          <p:cNvPr id="5" name="presteation video 2">
            <a:hlinkClick r:id="" action="ppaction://media"/>
            <a:extLst>
              <a:ext uri="{FF2B5EF4-FFF2-40B4-BE49-F238E27FC236}">
                <a16:creationId xmlns:a16="http://schemas.microsoft.com/office/drawing/2014/main" id="{478E0718-F22C-488A-8CB2-43E1F8BA18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07670" y="1999662"/>
            <a:ext cx="6720000" cy="3780000"/>
          </a:xfrm>
          <a:prstGeom prst="rect">
            <a:avLst/>
          </a:prstGeom>
        </p:spPr>
      </p:pic>
      <p:pic>
        <p:nvPicPr>
          <p:cNvPr id="20" name="Picture 19" descr="Shape, square&#10;&#10;Description automatically generated">
            <a:extLst>
              <a:ext uri="{FF2B5EF4-FFF2-40B4-BE49-F238E27FC236}">
                <a16:creationId xmlns:a16="http://schemas.microsoft.com/office/drawing/2014/main" id="{BBC251C0-7AA6-45E2-8A15-E315C5EEEB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04" y="2356701"/>
            <a:ext cx="3352263" cy="305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4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2E2F770-0CC4-4267-A4CB-6869CF4EA001}"/>
              </a:ext>
            </a:extLst>
          </p:cNvPr>
          <p:cNvGrpSpPr/>
          <p:nvPr/>
        </p:nvGrpSpPr>
        <p:grpSpPr>
          <a:xfrm>
            <a:off x="736846" y="650397"/>
            <a:ext cx="2439987" cy="775992"/>
            <a:chOff x="736846" y="650397"/>
            <a:chExt cx="2439987" cy="7759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141128-B613-4872-9F99-321EFCBF10F5}"/>
                </a:ext>
              </a:extLst>
            </p:cNvPr>
            <p:cNvSpPr txBox="1"/>
            <p:nvPr/>
          </p:nvSpPr>
          <p:spPr>
            <a:xfrm>
              <a:off x="736846" y="656948"/>
              <a:ext cx="17989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gency FB" panose="020B0503020202020204" pitchFamily="34" charset="0"/>
                </a:rPr>
                <a:t>The </a:t>
              </a:r>
              <a:r>
                <a:rPr lang="en-US" sz="4400" dirty="0">
                  <a:solidFill>
                    <a:srgbClr val="00B0F0"/>
                  </a:solidFill>
                  <a:latin typeface="Agency FB" panose="020B0503020202020204" pitchFamily="34" charset="0"/>
                </a:rPr>
                <a:t>G.U.I.</a:t>
              </a:r>
              <a:endParaRPr lang="el-GR" sz="4400" dirty="0">
                <a:solidFill>
                  <a:srgbClr val="00B0F0"/>
                </a:solidFill>
              </a:endParaRPr>
            </a:p>
          </p:txBody>
        </p:sp>
        <p:pic>
          <p:nvPicPr>
            <p:cNvPr id="9" name="Graphic 8" descr="Programmer male with solid fill">
              <a:extLst>
                <a:ext uri="{FF2B5EF4-FFF2-40B4-BE49-F238E27FC236}">
                  <a16:creationId xmlns:a16="http://schemas.microsoft.com/office/drawing/2014/main" id="{9CEFE89E-E335-47D7-9852-C6F9A1BB2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35810" y="650397"/>
              <a:ext cx="641023" cy="64102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92A786-2269-483D-8346-3E01C3BDFABA}"/>
              </a:ext>
            </a:extLst>
          </p:cNvPr>
          <p:cNvGrpSpPr/>
          <p:nvPr/>
        </p:nvGrpSpPr>
        <p:grpSpPr>
          <a:xfrm>
            <a:off x="9456352" y="970908"/>
            <a:ext cx="2225664" cy="5409031"/>
            <a:chOff x="9700797" y="724486"/>
            <a:chExt cx="2225664" cy="540903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7E3F375-C70C-48FF-94D9-FBE11103B6B7}"/>
                </a:ext>
              </a:extLst>
            </p:cNvPr>
            <p:cNvGrpSpPr/>
            <p:nvPr/>
          </p:nvGrpSpPr>
          <p:grpSpPr>
            <a:xfrm>
              <a:off x="9700797" y="4818724"/>
              <a:ext cx="2216888" cy="1314793"/>
              <a:chOff x="443060" y="3252247"/>
              <a:chExt cx="1670098" cy="87669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EE9B899-F100-42BD-8ACE-A32F4C8C9E1F}"/>
                  </a:ext>
                </a:extLst>
              </p:cNvPr>
              <p:cNvSpPr/>
              <p:nvPr/>
            </p:nvSpPr>
            <p:spPr>
              <a:xfrm>
                <a:off x="443060" y="3252247"/>
                <a:ext cx="1670098" cy="87669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28766D-0961-4402-AEAC-D6DB76132CAB}"/>
                  </a:ext>
                </a:extLst>
              </p:cNvPr>
              <p:cNvSpPr txBox="1"/>
              <p:nvPr/>
            </p:nvSpPr>
            <p:spPr>
              <a:xfrm>
                <a:off x="589952" y="3482609"/>
                <a:ext cx="13763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Educative </a:t>
                </a:r>
                <a:r>
                  <a:rPr lang="en-US" dirty="0">
                    <a:solidFill>
                      <a:srgbClr val="00B0F0"/>
                    </a:solidFill>
                  </a:rPr>
                  <a:t>information</a:t>
                </a:r>
                <a:r>
                  <a:rPr lang="en-US" dirty="0"/>
                  <a:t>.</a:t>
                </a:r>
                <a:endParaRPr lang="el-GR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11EFB01-3F45-43CC-9E24-262D996A4321}"/>
                </a:ext>
              </a:extLst>
            </p:cNvPr>
            <p:cNvGrpSpPr/>
            <p:nvPr/>
          </p:nvGrpSpPr>
          <p:grpSpPr>
            <a:xfrm>
              <a:off x="9709572" y="2089232"/>
              <a:ext cx="2216887" cy="1314792"/>
              <a:chOff x="443060" y="3252247"/>
              <a:chExt cx="1670098" cy="87669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C768751-403E-4123-8892-B214B7521662}"/>
                  </a:ext>
                </a:extLst>
              </p:cNvPr>
              <p:cNvSpPr/>
              <p:nvPr/>
            </p:nvSpPr>
            <p:spPr>
              <a:xfrm>
                <a:off x="443060" y="3252247"/>
                <a:ext cx="1670098" cy="87669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DC9705-5BE0-46A8-A55E-8FADA267AFE9}"/>
                  </a:ext>
                </a:extLst>
              </p:cNvPr>
              <p:cNvSpPr txBox="1"/>
              <p:nvPr/>
            </p:nvSpPr>
            <p:spPr>
              <a:xfrm>
                <a:off x="589952" y="3475109"/>
                <a:ext cx="1376313" cy="430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Five </a:t>
                </a:r>
              </a:p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parameters</a:t>
                </a:r>
                <a:r>
                  <a:rPr lang="en-US" dirty="0"/>
                  <a:t>.</a:t>
                </a:r>
                <a:endParaRPr lang="el-GR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8E2AD1-42B4-4D9F-A04B-6568D615B6DD}"/>
                </a:ext>
              </a:extLst>
            </p:cNvPr>
            <p:cNvGrpSpPr/>
            <p:nvPr/>
          </p:nvGrpSpPr>
          <p:grpSpPr>
            <a:xfrm>
              <a:off x="9709572" y="3453977"/>
              <a:ext cx="2216889" cy="1314794"/>
              <a:chOff x="443060" y="3252247"/>
              <a:chExt cx="1670098" cy="876693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FA7D454-B025-43F3-9081-720225C0EDBF}"/>
                  </a:ext>
                </a:extLst>
              </p:cNvPr>
              <p:cNvSpPr/>
              <p:nvPr/>
            </p:nvSpPr>
            <p:spPr>
              <a:xfrm>
                <a:off x="443060" y="3252247"/>
                <a:ext cx="1670098" cy="87669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34AE55-F0FE-4E25-B2E4-AD159F55A590}"/>
                  </a:ext>
                </a:extLst>
              </p:cNvPr>
              <p:cNvSpPr txBox="1"/>
              <p:nvPr/>
            </p:nvSpPr>
            <p:spPr>
              <a:xfrm>
                <a:off x="589952" y="3482609"/>
                <a:ext cx="13763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Explanatory</a:t>
                </a:r>
                <a:r>
                  <a:rPr lang="en-US" dirty="0"/>
                  <a:t> images.</a:t>
                </a:r>
                <a:endParaRPr lang="el-GR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1AACFB-E96F-4DB2-9634-BAAD1366E130}"/>
                </a:ext>
              </a:extLst>
            </p:cNvPr>
            <p:cNvGrpSpPr/>
            <p:nvPr/>
          </p:nvGrpSpPr>
          <p:grpSpPr>
            <a:xfrm>
              <a:off x="9709573" y="724486"/>
              <a:ext cx="2216886" cy="1314793"/>
              <a:chOff x="443060" y="3252247"/>
              <a:chExt cx="1670098" cy="87669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40A639E-FB58-4242-BD1D-D1D2BECD87F7}"/>
                  </a:ext>
                </a:extLst>
              </p:cNvPr>
              <p:cNvSpPr/>
              <p:nvPr/>
            </p:nvSpPr>
            <p:spPr>
              <a:xfrm>
                <a:off x="443060" y="3252247"/>
                <a:ext cx="1670098" cy="87669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A7F569-A38B-486D-8AA8-C7928C88FAE2}"/>
                  </a:ext>
                </a:extLst>
              </p:cNvPr>
              <p:cNvSpPr txBox="1"/>
              <p:nvPr/>
            </p:nvSpPr>
            <p:spPr>
              <a:xfrm>
                <a:off x="443060" y="3482609"/>
                <a:ext cx="16700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Clean, </a:t>
                </a:r>
              </a:p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user-friendly</a:t>
                </a:r>
                <a:r>
                  <a:rPr lang="en-US" dirty="0"/>
                  <a:t>.</a:t>
                </a:r>
                <a:endParaRPr lang="el-GR" dirty="0"/>
              </a:p>
            </p:txBody>
          </p:sp>
        </p:grpSp>
      </p:grpSp>
      <p:pic>
        <p:nvPicPr>
          <p:cNvPr id="42" name="Picture 4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7C41F0-A68A-45B3-881A-7E157BBC14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662"/>
          <a:stretch/>
        </p:blipFill>
        <p:spPr>
          <a:xfrm>
            <a:off x="736846" y="1726773"/>
            <a:ext cx="8279042" cy="4391223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4646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2E2F770-0CC4-4267-A4CB-6869CF4EA001}"/>
              </a:ext>
            </a:extLst>
          </p:cNvPr>
          <p:cNvGrpSpPr/>
          <p:nvPr/>
        </p:nvGrpSpPr>
        <p:grpSpPr>
          <a:xfrm>
            <a:off x="736846" y="650397"/>
            <a:ext cx="2439987" cy="775992"/>
            <a:chOff x="736846" y="650397"/>
            <a:chExt cx="2439987" cy="7759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141128-B613-4872-9F99-321EFCBF10F5}"/>
                </a:ext>
              </a:extLst>
            </p:cNvPr>
            <p:cNvSpPr txBox="1"/>
            <p:nvPr/>
          </p:nvSpPr>
          <p:spPr>
            <a:xfrm>
              <a:off x="736846" y="656948"/>
              <a:ext cx="17989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gency FB" panose="020B0503020202020204" pitchFamily="34" charset="0"/>
                </a:rPr>
                <a:t>The </a:t>
              </a:r>
              <a:r>
                <a:rPr lang="en-US" sz="4400" dirty="0">
                  <a:solidFill>
                    <a:srgbClr val="00B0F0"/>
                  </a:solidFill>
                  <a:latin typeface="Agency FB" panose="020B0503020202020204" pitchFamily="34" charset="0"/>
                </a:rPr>
                <a:t>G.U.I.</a:t>
              </a:r>
              <a:endParaRPr lang="el-GR" sz="4400" dirty="0">
                <a:solidFill>
                  <a:srgbClr val="00B0F0"/>
                </a:solidFill>
              </a:endParaRPr>
            </a:p>
          </p:txBody>
        </p:sp>
        <p:pic>
          <p:nvPicPr>
            <p:cNvPr id="9" name="Graphic 8" descr="Programmer male with solid fill">
              <a:extLst>
                <a:ext uri="{FF2B5EF4-FFF2-40B4-BE49-F238E27FC236}">
                  <a16:creationId xmlns:a16="http://schemas.microsoft.com/office/drawing/2014/main" id="{9CEFE89E-E335-47D7-9852-C6F9A1BB2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35810" y="650397"/>
              <a:ext cx="641023" cy="64102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92A786-2269-483D-8346-3E01C3BDFABA}"/>
              </a:ext>
            </a:extLst>
          </p:cNvPr>
          <p:cNvGrpSpPr/>
          <p:nvPr/>
        </p:nvGrpSpPr>
        <p:grpSpPr>
          <a:xfrm>
            <a:off x="9456352" y="970908"/>
            <a:ext cx="2225664" cy="5409031"/>
            <a:chOff x="9700797" y="724486"/>
            <a:chExt cx="2225664" cy="540903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7E3F375-C70C-48FF-94D9-FBE11103B6B7}"/>
                </a:ext>
              </a:extLst>
            </p:cNvPr>
            <p:cNvGrpSpPr/>
            <p:nvPr/>
          </p:nvGrpSpPr>
          <p:grpSpPr>
            <a:xfrm>
              <a:off x="9700797" y="4818724"/>
              <a:ext cx="2216888" cy="1314793"/>
              <a:chOff x="443060" y="3252247"/>
              <a:chExt cx="1670098" cy="87669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EE9B899-F100-42BD-8ACE-A32F4C8C9E1F}"/>
                  </a:ext>
                </a:extLst>
              </p:cNvPr>
              <p:cNvSpPr/>
              <p:nvPr/>
            </p:nvSpPr>
            <p:spPr>
              <a:xfrm>
                <a:off x="443060" y="3252247"/>
                <a:ext cx="1670098" cy="87669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28766D-0961-4402-AEAC-D6DB76132CAB}"/>
                  </a:ext>
                </a:extLst>
              </p:cNvPr>
              <p:cNvSpPr txBox="1"/>
              <p:nvPr/>
            </p:nvSpPr>
            <p:spPr>
              <a:xfrm>
                <a:off x="589952" y="3482609"/>
                <a:ext cx="13763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Educative </a:t>
                </a:r>
                <a:r>
                  <a:rPr lang="en-US" dirty="0">
                    <a:solidFill>
                      <a:srgbClr val="00B0F0"/>
                    </a:solidFill>
                  </a:rPr>
                  <a:t>information</a:t>
                </a:r>
                <a:r>
                  <a:rPr lang="en-US" dirty="0"/>
                  <a:t>.</a:t>
                </a:r>
                <a:endParaRPr lang="el-GR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11EFB01-3F45-43CC-9E24-262D996A4321}"/>
                </a:ext>
              </a:extLst>
            </p:cNvPr>
            <p:cNvGrpSpPr/>
            <p:nvPr/>
          </p:nvGrpSpPr>
          <p:grpSpPr>
            <a:xfrm>
              <a:off x="9709572" y="2089232"/>
              <a:ext cx="2216887" cy="1314792"/>
              <a:chOff x="443060" y="3252247"/>
              <a:chExt cx="1670098" cy="87669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C768751-403E-4123-8892-B214B7521662}"/>
                  </a:ext>
                </a:extLst>
              </p:cNvPr>
              <p:cNvSpPr/>
              <p:nvPr/>
            </p:nvSpPr>
            <p:spPr>
              <a:xfrm>
                <a:off x="443060" y="3252247"/>
                <a:ext cx="1670098" cy="87669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DC9705-5BE0-46A8-A55E-8FADA267AFE9}"/>
                  </a:ext>
                </a:extLst>
              </p:cNvPr>
              <p:cNvSpPr txBox="1"/>
              <p:nvPr/>
            </p:nvSpPr>
            <p:spPr>
              <a:xfrm>
                <a:off x="589952" y="3475109"/>
                <a:ext cx="1376313" cy="430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Five </a:t>
                </a:r>
              </a:p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parameters</a:t>
                </a:r>
                <a:r>
                  <a:rPr lang="en-US" dirty="0"/>
                  <a:t>.</a:t>
                </a:r>
                <a:endParaRPr lang="el-GR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8E2AD1-42B4-4D9F-A04B-6568D615B6DD}"/>
                </a:ext>
              </a:extLst>
            </p:cNvPr>
            <p:cNvGrpSpPr/>
            <p:nvPr/>
          </p:nvGrpSpPr>
          <p:grpSpPr>
            <a:xfrm>
              <a:off x="9709572" y="3453977"/>
              <a:ext cx="2216889" cy="1314794"/>
              <a:chOff x="443060" y="3252247"/>
              <a:chExt cx="1670098" cy="876693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FA7D454-B025-43F3-9081-720225C0EDBF}"/>
                  </a:ext>
                </a:extLst>
              </p:cNvPr>
              <p:cNvSpPr/>
              <p:nvPr/>
            </p:nvSpPr>
            <p:spPr>
              <a:xfrm>
                <a:off x="443060" y="3252247"/>
                <a:ext cx="1670098" cy="87669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34AE55-F0FE-4E25-B2E4-AD159F55A590}"/>
                  </a:ext>
                </a:extLst>
              </p:cNvPr>
              <p:cNvSpPr txBox="1"/>
              <p:nvPr/>
            </p:nvSpPr>
            <p:spPr>
              <a:xfrm>
                <a:off x="589952" y="3482609"/>
                <a:ext cx="13763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Explanatory</a:t>
                </a:r>
                <a:r>
                  <a:rPr lang="en-US" dirty="0"/>
                  <a:t> images.</a:t>
                </a:r>
                <a:endParaRPr lang="el-GR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1AACFB-E96F-4DB2-9634-BAAD1366E130}"/>
                </a:ext>
              </a:extLst>
            </p:cNvPr>
            <p:cNvGrpSpPr/>
            <p:nvPr/>
          </p:nvGrpSpPr>
          <p:grpSpPr>
            <a:xfrm>
              <a:off x="9709573" y="724486"/>
              <a:ext cx="2216886" cy="1314793"/>
              <a:chOff x="443060" y="3252247"/>
              <a:chExt cx="1670098" cy="87669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40A639E-FB58-4242-BD1D-D1D2BECD87F7}"/>
                  </a:ext>
                </a:extLst>
              </p:cNvPr>
              <p:cNvSpPr/>
              <p:nvPr/>
            </p:nvSpPr>
            <p:spPr>
              <a:xfrm>
                <a:off x="443060" y="3252247"/>
                <a:ext cx="1670098" cy="87669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A7F569-A38B-486D-8AA8-C7928C88FAE2}"/>
                  </a:ext>
                </a:extLst>
              </p:cNvPr>
              <p:cNvSpPr txBox="1"/>
              <p:nvPr/>
            </p:nvSpPr>
            <p:spPr>
              <a:xfrm>
                <a:off x="443060" y="3482609"/>
                <a:ext cx="16700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Clean, </a:t>
                </a:r>
              </a:p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user-friendly</a:t>
                </a:r>
                <a:r>
                  <a:rPr lang="en-US" dirty="0"/>
                  <a:t>.</a:t>
                </a:r>
                <a:endParaRPr lang="el-GR" dirty="0"/>
              </a:p>
            </p:txBody>
          </p:sp>
        </p:grp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FB7C41F0-A68A-45B3-881A-7E157BBC1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r="49"/>
          <a:stretch/>
        </p:blipFill>
        <p:spPr>
          <a:xfrm>
            <a:off x="736846" y="1726773"/>
            <a:ext cx="8279042" cy="4391223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E11F7E-BD90-4796-9D27-4B9E67F0C557}"/>
              </a:ext>
            </a:extLst>
          </p:cNvPr>
          <p:cNvSpPr txBox="1"/>
          <p:nvPr/>
        </p:nvSpPr>
        <p:spPr>
          <a:xfrm>
            <a:off x="820132" y="6379939"/>
            <a:ext cx="5363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https://github.com/iliodis/Illuminat3D---Nasa-Space-Apps-Challenge</a:t>
            </a:r>
            <a:r>
              <a:rPr lang="el-G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274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B984787-0B30-4817-B2D9-4A4B165E6773}"/>
              </a:ext>
            </a:extLst>
          </p:cNvPr>
          <p:cNvGrpSpPr/>
          <p:nvPr/>
        </p:nvGrpSpPr>
        <p:grpSpPr>
          <a:xfrm>
            <a:off x="736846" y="642399"/>
            <a:ext cx="2524828" cy="783990"/>
            <a:chOff x="736846" y="642399"/>
            <a:chExt cx="2524828" cy="7839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53C325-FBC3-422E-9751-141B326ED74C}"/>
                </a:ext>
              </a:extLst>
            </p:cNvPr>
            <p:cNvSpPr txBox="1"/>
            <p:nvPr/>
          </p:nvSpPr>
          <p:spPr>
            <a:xfrm>
              <a:off x="736846" y="656948"/>
              <a:ext cx="17989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gency FB" panose="020B0503020202020204" pitchFamily="34" charset="0"/>
                </a:rPr>
                <a:t>The </a:t>
              </a:r>
              <a:r>
                <a:rPr lang="en-US" sz="4400" dirty="0">
                  <a:solidFill>
                    <a:srgbClr val="00B050"/>
                  </a:solidFill>
                  <a:latin typeface="Agency FB" panose="020B0503020202020204" pitchFamily="34" charset="0"/>
                </a:rPr>
                <a:t>Plots</a:t>
              </a:r>
              <a:endParaRPr lang="el-GR" sz="4400" dirty="0">
                <a:solidFill>
                  <a:srgbClr val="00B050"/>
                </a:solidFill>
              </a:endParaRPr>
            </a:p>
          </p:txBody>
        </p:sp>
        <p:pic>
          <p:nvPicPr>
            <p:cNvPr id="4" name="Graphic 3" descr="Scatterplot with solid fill">
              <a:extLst>
                <a:ext uri="{FF2B5EF4-FFF2-40B4-BE49-F238E27FC236}">
                  <a16:creationId xmlns:a16="http://schemas.microsoft.com/office/drawing/2014/main" id="{52B6D7CD-7167-403D-90A3-ABA65BBEB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35810" y="642399"/>
              <a:ext cx="725864" cy="725864"/>
            </a:xfrm>
            <a:prstGeom prst="rect">
              <a:avLst/>
            </a:prstGeom>
          </p:spPr>
        </p:pic>
      </p:grp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A11759BA-4FC4-4EA4-8B8E-5A59BC783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47" y="2297789"/>
            <a:ext cx="5438653" cy="3875447"/>
          </a:xfrm>
          <a:prstGeom prst="rect">
            <a:avLst/>
          </a:prstGeom>
        </p:spPr>
      </p:pic>
      <p:pic>
        <p:nvPicPr>
          <p:cNvPr id="15" name="Picture 14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760E28DC-45CF-43D5-BF33-93702D53A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650" y="1252970"/>
            <a:ext cx="4775749" cy="298484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13EB08F-A542-435C-B0A9-AFF054DE8BF6}"/>
              </a:ext>
            </a:extLst>
          </p:cNvPr>
          <p:cNvGrpSpPr/>
          <p:nvPr/>
        </p:nvGrpSpPr>
        <p:grpSpPr>
          <a:xfrm>
            <a:off x="7350567" y="4500916"/>
            <a:ext cx="3487918" cy="1844472"/>
            <a:chOff x="1809946" y="4769963"/>
            <a:chExt cx="3487918" cy="18444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DE2857-D68A-47BF-9581-A32542FC9015}"/>
                </a:ext>
              </a:extLst>
            </p:cNvPr>
            <p:cNvSpPr/>
            <p:nvPr/>
          </p:nvSpPr>
          <p:spPr>
            <a:xfrm>
              <a:off x="1809946" y="4769963"/>
              <a:ext cx="3487918" cy="180051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D867CF-DA56-4312-A6F9-74D2D411BB92}"/>
                </a:ext>
              </a:extLst>
            </p:cNvPr>
            <p:cNvSpPr txBox="1"/>
            <p:nvPr/>
          </p:nvSpPr>
          <p:spPr>
            <a:xfrm>
              <a:off x="2003195" y="5137107"/>
              <a:ext cx="310141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Parameters: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No initial rotation, Rotation axis: z, Albedo: 1, Source-Earth angle: 90 deg, Frames: </a:t>
              </a:r>
              <a:r>
                <a:rPr lang="el-G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40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l-GR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DB5C5F5-BF01-468F-80C8-9859AA0A788C}"/>
              </a:ext>
            </a:extLst>
          </p:cNvPr>
          <p:cNvSpPr txBox="1"/>
          <p:nvPr/>
        </p:nvSpPr>
        <p:spPr>
          <a:xfrm>
            <a:off x="3971827" y="1010051"/>
            <a:ext cx="2124173" cy="83099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 anchor="ctr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</a:rPr>
              <a:t>Kleopatra</a:t>
            </a:r>
            <a:endParaRPr lang="el-GR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201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B984787-0B30-4817-B2D9-4A4B165E6773}"/>
              </a:ext>
            </a:extLst>
          </p:cNvPr>
          <p:cNvGrpSpPr/>
          <p:nvPr/>
        </p:nvGrpSpPr>
        <p:grpSpPr>
          <a:xfrm>
            <a:off x="736846" y="642399"/>
            <a:ext cx="2524828" cy="783990"/>
            <a:chOff x="736846" y="642399"/>
            <a:chExt cx="2524828" cy="7839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53C325-FBC3-422E-9751-141B326ED74C}"/>
                </a:ext>
              </a:extLst>
            </p:cNvPr>
            <p:cNvSpPr txBox="1"/>
            <p:nvPr/>
          </p:nvSpPr>
          <p:spPr>
            <a:xfrm>
              <a:off x="736846" y="656948"/>
              <a:ext cx="17989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gency FB" panose="020B0503020202020204" pitchFamily="34" charset="0"/>
                </a:rPr>
                <a:t>The </a:t>
              </a:r>
              <a:r>
                <a:rPr lang="en-US" sz="4400" dirty="0">
                  <a:solidFill>
                    <a:srgbClr val="00B050"/>
                  </a:solidFill>
                  <a:latin typeface="Agency FB" panose="020B0503020202020204" pitchFamily="34" charset="0"/>
                </a:rPr>
                <a:t>Plots</a:t>
              </a:r>
              <a:endParaRPr lang="el-GR" sz="4400" dirty="0">
                <a:solidFill>
                  <a:srgbClr val="00B050"/>
                </a:solidFill>
              </a:endParaRPr>
            </a:p>
          </p:txBody>
        </p:sp>
        <p:pic>
          <p:nvPicPr>
            <p:cNvPr id="4" name="Graphic 3" descr="Scatterplot with solid fill">
              <a:extLst>
                <a:ext uri="{FF2B5EF4-FFF2-40B4-BE49-F238E27FC236}">
                  <a16:creationId xmlns:a16="http://schemas.microsoft.com/office/drawing/2014/main" id="{52B6D7CD-7167-403D-90A3-ABA65BBEB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35810" y="642399"/>
              <a:ext cx="725864" cy="725864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60E28DC-45CF-43D5-BF33-93702D53A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4539" y="1275798"/>
            <a:ext cx="4540325" cy="298484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13EB08F-A542-435C-B0A9-AFF054DE8BF6}"/>
              </a:ext>
            </a:extLst>
          </p:cNvPr>
          <p:cNvGrpSpPr/>
          <p:nvPr/>
        </p:nvGrpSpPr>
        <p:grpSpPr>
          <a:xfrm>
            <a:off x="7350567" y="4500916"/>
            <a:ext cx="3487918" cy="1844472"/>
            <a:chOff x="1809946" y="4769963"/>
            <a:chExt cx="3487918" cy="18444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DE2857-D68A-47BF-9581-A32542FC9015}"/>
                </a:ext>
              </a:extLst>
            </p:cNvPr>
            <p:cNvSpPr/>
            <p:nvPr/>
          </p:nvSpPr>
          <p:spPr>
            <a:xfrm>
              <a:off x="1809946" y="4769963"/>
              <a:ext cx="3487918" cy="180051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D867CF-DA56-4312-A6F9-74D2D411BB92}"/>
                </a:ext>
              </a:extLst>
            </p:cNvPr>
            <p:cNvSpPr txBox="1"/>
            <p:nvPr/>
          </p:nvSpPr>
          <p:spPr>
            <a:xfrm>
              <a:off x="2003195" y="5137107"/>
              <a:ext cx="310141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Parameters: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No initial rotation, Rotation axis: z, Albedo: 1, Source-Earth angle: 90 deg, Frames: 30.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l-GR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DB5C5F5-BF01-468F-80C8-9859AA0A788C}"/>
              </a:ext>
            </a:extLst>
          </p:cNvPr>
          <p:cNvSpPr txBox="1"/>
          <p:nvPr/>
        </p:nvSpPr>
        <p:spPr>
          <a:xfrm>
            <a:off x="4656841" y="1010051"/>
            <a:ext cx="1439159" cy="83099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 anchor="ctr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</a:rPr>
              <a:t>Mirtha</a:t>
            </a:r>
            <a:endParaRPr lang="el-GR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706E1E7-C02A-436F-AFD7-92322CB74C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87" y="2299213"/>
            <a:ext cx="5441113" cy="38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32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525</Words>
  <Application>Microsoft Office PowerPoint</Application>
  <PresentationFormat>Widescreen</PresentationFormat>
  <Paragraphs>61</Paragraphs>
  <Slides>12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Agency FB</vt:lpstr>
      <vt:lpstr>Arial</vt:lpstr>
      <vt:lpstr>Calibri</vt:lpstr>
      <vt:lpstr>Calibri Light</vt:lpstr>
      <vt:lpstr>Cambria Math</vt:lpstr>
      <vt:lpstr>inherit</vt:lpstr>
      <vt:lpstr>Overpass</vt:lpstr>
      <vt:lpstr>Whitney</vt:lpstr>
      <vt:lpstr>Office Theme</vt:lpstr>
      <vt:lpstr>ILLUMINAT3D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ILLUMINAT3D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ILLUMINAT3D</dc:title>
  <dc:creator>Κωνσταντινα Ν</dc:creator>
  <cp:lastModifiedBy>Κωνσταντινα Ν</cp:lastModifiedBy>
  <cp:revision>45</cp:revision>
  <dcterms:created xsi:type="dcterms:W3CDTF">2021-10-02T15:18:24Z</dcterms:created>
  <dcterms:modified xsi:type="dcterms:W3CDTF">2021-10-03T16:58:44Z</dcterms:modified>
</cp:coreProperties>
</file>